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IBM Plex Sans Medium" panose="020B0603050203000203" pitchFamily="34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69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891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80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6639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1486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6280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51695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53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3320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7898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3757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621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003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43749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96358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702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7407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0362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48839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1592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19774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8534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554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0442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74190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4099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386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989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866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55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Building a School Management System with PHP &amp; MySQL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comprehensive two-day workshop designed to take you from database design to fully functional web application. Learn industry-standard practices for building secure, role-based educational management systems.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D6A9E4-7D5F-C98C-645E-A42111721D04}"/>
              </a:ext>
            </a:extLst>
          </p:cNvPr>
          <p:cNvSpPr/>
          <p:nvPr/>
        </p:nvSpPr>
        <p:spPr>
          <a:xfrm>
            <a:off x="699656" y="6522872"/>
            <a:ext cx="68948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Supervised by: Dr. Vanlalruata Hnamte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1958" y="623768"/>
            <a:ext cx="7324844" cy="585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PHP Web Application Architecture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329243" y="1770817"/>
            <a:ext cx="187285" cy="1097637"/>
          </a:xfrm>
          <a:prstGeom prst="roundRect">
            <a:avLst>
              <a:gd name="adj" fmla="val 15003"/>
            </a:avLst>
          </a:prstGeom>
          <a:solidFill>
            <a:srgbClr val="484B51"/>
          </a:solidFill>
          <a:ln/>
        </p:spPr>
      </p:sp>
      <p:sp>
        <p:nvSpPr>
          <p:cNvPr id="5" name="Shape 2"/>
          <p:cNvSpPr/>
          <p:nvPr/>
        </p:nvSpPr>
        <p:spPr>
          <a:xfrm>
            <a:off x="6141958" y="1647944"/>
            <a:ext cx="561856" cy="561856"/>
          </a:xfrm>
          <a:prstGeom prst="roundRect">
            <a:avLst>
              <a:gd name="adj" fmla="val 81373"/>
            </a:avLst>
          </a:prstGeom>
          <a:solidFill>
            <a:srgbClr val="484B51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2452" y="1753314"/>
            <a:ext cx="280868" cy="3511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91099" y="1677233"/>
            <a:ext cx="234136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Secure Login System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6891099" y="2082165"/>
            <a:ext cx="7083743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Multi-role authentication with session management, remember me functionality, and password recovery via email.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6610112" y="3336727"/>
            <a:ext cx="187285" cy="1097637"/>
          </a:xfrm>
          <a:prstGeom prst="roundRect">
            <a:avLst>
              <a:gd name="adj" fmla="val 15003"/>
            </a:avLst>
          </a:prstGeom>
          <a:solidFill>
            <a:srgbClr val="484B51"/>
          </a:solidFill>
          <a:ln/>
        </p:spPr>
      </p:sp>
      <p:sp>
        <p:nvSpPr>
          <p:cNvPr id="10" name="Shape 6"/>
          <p:cNvSpPr/>
          <p:nvPr/>
        </p:nvSpPr>
        <p:spPr>
          <a:xfrm>
            <a:off x="6422827" y="3213854"/>
            <a:ext cx="561856" cy="561856"/>
          </a:xfrm>
          <a:prstGeom prst="roundRect">
            <a:avLst>
              <a:gd name="adj" fmla="val 81373"/>
            </a:avLst>
          </a:prstGeom>
          <a:solidFill>
            <a:srgbClr val="484B51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320" y="3319224"/>
            <a:ext cx="280868" cy="35111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71968" y="3243143"/>
            <a:ext cx="234136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Dynamic Dashboards</a:t>
            </a:r>
            <a:endParaRPr lang="en-US" sz="1800" dirty="0"/>
          </a:p>
        </p:txBody>
      </p:sp>
      <p:sp>
        <p:nvSpPr>
          <p:cNvPr id="13" name="Text 8"/>
          <p:cNvSpPr/>
          <p:nvPr/>
        </p:nvSpPr>
        <p:spPr>
          <a:xfrm>
            <a:off x="7171968" y="3648075"/>
            <a:ext cx="6802874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Role-specific interfaces showing relevant information: admin controls, teacher gradebooks, and student academic progress.</a:t>
            </a:r>
            <a:endParaRPr lang="en-US" sz="1450" dirty="0"/>
          </a:p>
        </p:txBody>
      </p:sp>
      <p:sp>
        <p:nvSpPr>
          <p:cNvPr id="14" name="Shape 9"/>
          <p:cNvSpPr/>
          <p:nvPr/>
        </p:nvSpPr>
        <p:spPr>
          <a:xfrm>
            <a:off x="6891099" y="4902637"/>
            <a:ext cx="187285" cy="1097637"/>
          </a:xfrm>
          <a:prstGeom prst="roundRect">
            <a:avLst>
              <a:gd name="adj" fmla="val 15003"/>
            </a:avLst>
          </a:prstGeom>
          <a:solidFill>
            <a:srgbClr val="484B51"/>
          </a:solidFill>
          <a:ln/>
        </p:spPr>
      </p:sp>
      <p:sp>
        <p:nvSpPr>
          <p:cNvPr id="15" name="Shape 10"/>
          <p:cNvSpPr/>
          <p:nvPr/>
        </p:nvSpPr>
        <p:spPr>
          <a:xfrm>
            <a:off x="6703814" y="4779764"/>
            <a:ext cx="561856" cy="561856"/>
          </a:xfrm>
          <a:prstGeom prst="roundRect">
            <a:avLst>
              <a:gd name="adj" fmla="val 81373"/>
            </a:avLst>
          </a:prstGeom>
          <a:solidFill>
            <a:srgbClr val="484B51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4308" y="4885134"/>
            <a:ext cx="280868" cy="35111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52955" y="4809053"/>
            <a:ext cx="234136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Profile Management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7452955" y="5213985"/>
            <a:ext cx="652188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user settings with profile photo upload, contact information updates, and password change functionality.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6141958" y="6211014"/>
            <a:ext cx="7832884" cy="1394817"/>
          </a:xfrm>
          <a:prstGeom prst="roundRect">
            <a:avLst>
              <a:gd name="adj" fmla="val 2014"/>
            </a:avLst>
          </a:prstGeom>
          <a:solidFill>
            <a:srgbClr val="4D1F00"/>
          </a:solidFill>
          <a:ln/>
        </p:spPr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9243" y="6494502"/>
            <a:ext cx="234077" cy="187285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6750606" y="6445091"/>
            <a:ext cx="7036951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workshop end, you'll have a fully functional school management system with proper security measures, responsive design, and clean, maintainable PHP code structure ready for production deployment.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61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3375065"/>
            <a:ext cx="5532358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What You'll Build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4502" y="4398407"/>
            <a:ext cx="4212908" cy="3222188"/>
          </a:xfrm>
          <a:prstGeom prst="roundRect">
            <a:avLst>
              <a:gd name="adj" fmla="val 1030"/>
            </a:avLst>
          </a:prstGeom>
          <a:solidFill>
            <a:srgbClr val="484B51"/>
          </a:solidFill>
          <a:ln/>
        </p:spPr>
      </p:sp>
      <p:sp>
        <p:nvSpPr>
          <p:cNvPr id="5" name="Shape 2"/>
          <p:cNvSpPr/>
          <p:nvPr/>
        </p:nvSpPr>
        <p:spPr>
          <a:xfrm>
            <a:off x="995720" y="4619625"/>
            <a:ext cx="663773" cy="663773"/>
          </a:xfrm>
          <a:prstGeom prst="roundRect">
            <a:avLst>
              <a:gd name="adj" fmla="val 13774416"/>
            </a:avLst>
          </a:prstGeom>
          <a:solidFill>
            <a:srgbClr val="FFBC8F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242" y="4764762"/>
            <a:ext cx="298728" cy="37338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5720" y="5504617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Complete Database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995720" y="5983010"/>
            <a:ext cx="3770471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Normalized MySQL schema with proper relationships, constraints, and security measures for educational data management.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5208627" y="4398407"/>
            <a:ext cx="4213027" cy="3222188"/>
          </a:xfrm>
          <a:prstGeom prst="roundRect">
            <a:avLst>
              <a:gd name="adj" fmla="val 1030"/>
            </a:avLst>
          </a:prstGeom>
          <a:solidFill>
            <a:srgbClr val="484B51"/>
          </a:solidFill>
          <a:ln/>
        </p:spPr>
      </p:sp>
      <p:sp>
        <p:nvSpPr>
          <p:cNvPr id="10" name="Shape 6"/>
          <p:cNvSpPr/>
          <p:nvPr/>
        </p:nvSpPr>
        <p:spPr>
          <a:xfrm>
            <a:off x="5429845" y="4619625"/>
            <a:ext cx="663773" cy="663773"/>
          </a:xfrm>
          <a:prstGeom prst="roundRect">
            <a:avLst>
              <a:gd name="adj" fmla="val 13774416"/>
            </a:avLst>
          </a:prstGeom>
          <a:solidFill>
            <a:srgbClr val="FFBC8F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2368" y="4764762"/>
            <a:ext cx="298728" cy="3733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29845" y="5504617"/>
            <a:ext cx="281820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Secure Authentication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5429845" y="5983010"/>
            <a:ext cx="3770590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Role-based login system with password hashing, session management, and access control for different user types.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9642872" y="4398407"/>
            <a:ext cx="4213027" cy="3222188"/>
          </a:xfrm>
          <a:prstGeom prst="roundRect">
            <a:avLst>
              <a:gd name="adj" fmla="val 1030"/>
            </a:avLst>
          </a:prstGeom>
          <a:solidFill>
            <a:srgbClr val="484B51"/>
          </a:solidFill>
          <a:ln/>
        </p:spPr>
      </p:sp>
      <p:sp>
        <p:nvSpPr>
          <p:cNvPr id="15" name="Shape 10"/>
          <p:cNvSpPr/>
          <p:nvPr/>
        </p:nvSpPr>
        <p:spPr>
          <a:xfrm>
            <a:off x="9864090" y="4619625"/>
            <a:ext cx="663773" cy="663773"/>
          </a:xfrm>
          <a:prstGeom prst="roundRect">
            <a:avLst>
              <a:gd name="adj" fmla="val 13774416"/>
            </a:avLst>
          </a:prstGeom>
          <a:solidFill>
            <a:srgbClr val="FFBC8F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6613" y="4764762"/>
            <a:ext cx="298728" cy="3733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64090" y="5504617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Dynamic Web Pages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9864090" y="5983010"/>
            <a:ext cx="3770590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Responsive PHP interfaces including login forms, personalized dashboards, and user profile management systems.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763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362" y="2933343"/>
            <a:ext cx="8656082" cy="544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Workshop Roadmap: From Concept to Code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9362" y="5368409"/>
            <a:ext cx="13411676" cy="22860"/>
          </a:xfrm>
          <a:prstGeom prst="roundRect">
            <a:avLst>
              <a:gd name="adj" fmla="val 114246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3214926" y="4846082"/>
            <a:ext cx="22860" cy="522327"/>
          </a:xfrm>
          <a:prstGeom prst="roundRect">
            <a:avLst>
              <a:gd name="adj" fmla="val 114246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3030498" y="5172551"/>
            <a:ext cx="391716" cy="39171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3095804" y="5205234"/>
            <a:ext cx="26110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138243" y="3738563"/>
            <a:ext cx="217634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Day 1 Morning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83431" y="4115038"/>
            <a:ext cx="4885968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Requirements analysis and entity relationship modeling. Design comprehensive ER diagrams for educational workflows.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5940743" y="5368409"/>
            <a:ext cx="22860" cy="522327"/>
          </a:xfrm>
          <a:prstGeom prst="roundRect">
            <a:avLst>
              <a:gd name="adj" fmla="val 114246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5756315" y="5172551"/>
            <a:ext cx="391716" cy="39171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5821620" y="5205234"/>
            <a:ext cx="26110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4864060" y="6064806"/>
            <a:ext cx="217634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Day 1 Afternoon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3509248" y="6441281"/>
            <a:ext cx="4885968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Database schema creation, normalization, and MySQL implementation with proper indexing and constraints.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8666559" y="4846082"/>
            <a:ext cx="22860" cy="522327"/>
          </a:xfrm>
          <a:prstGeom prst="roundRect">
            <a:avLst>
              <a:gd name="adj" fmla="val 114246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8482132" y="5172551"/>
            <a:ext cx="391716" cy="39171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8547437" y="5205234"/>
            <a:ext cx="26110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7589877" y="3738563"/>
            <a:ext cx="217634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Day 2 Morning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235065" y="4115038"/>
            <a:ext cx="4885968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PHP authentication system development with secure login, session handling, and role-based access control.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11392376" y="5368409"/>
            <a:ext cx="22860" cy="522327"/>
          </a:xfrm>
          <a:prstGeom prst="roundRect">
            <a:avLst>
              <a:gd name="adj" fmla="val 114246"/>
            </a:avLst>
          </a:prstGeom>
          <a:solidFill>
            <a:srgbClr val="61646A"/>
          </a:solidFill>
          <a:ln/>
        </p:spPr>
      </p:sp>
      <p:sp>
        <p:nvSpPr>
          <p:cNvPr id="21" name="Shape 18"/>
          <p:cNvSpPr/>
          <p:nvPr/>
        </p:nvSpPr>
        <p:spPr>
          <a:xfrm>
            <a:off x="11207948" y="5172551"/>
            <a:ext cx="391716" cy="391716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22" name="Text 19"/>
          <p:cNvSpPr/>
          <p:nvPr/>
        </p:nvSpPr>
        <p:spPr>
          <a:xfrm>
            <a:off x="11273254" y="5205234"/>
            <a:ext cx="26110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0315694" y="6064806"/>
            <a:ext cx="217634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Day 2 Afternoon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960882" y="6441281"/>
            <a:ext cx="4885968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Dashboard and profile page creation with dynamic content, CRUD operations, and responsive design implementation.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609362" y="7194113"/>
            <a:ext cx="13411676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session includes hands-on coding exercises, real-world examples, and interactive Q&amp;A to ensure practical understanding.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70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Prerequisites &amp; Setup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42818"/>
            <a:ext cx="31230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Technical Requirements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12396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Basic PHP and MySQL knowledge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92906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HTML/CSS fundamentals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3712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development environment (XAMPP/WAMP)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763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Code editor (VS Code recommended)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What We'll Provide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12396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starter code templates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392906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Database schema files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37126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Bootstrap CSS framework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481345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Sample data for testing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623661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We'll ensure everyone has a working development environment before diving into the core concepts.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57781" y="449699"/>
            <a:ext cx="8001238" cy="1020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Understanding School Management Requirements</a:t>
            </a:r>
            <a:endParaRPr lang="en-US" sz="3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781" y="1714857"/>
            <a:ext cx="489704" cy="4897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57781" y="2408515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User Management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057781" y="2761417"/>
            <a:ext cx="8001238" cy="522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 multiple user roles including administrators, teachers, and students with distinct permissions and access levels for secure system operation.</a:t>
            </a:r>
            <a:endParaRPr lang="en-US" sz="12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781" y="3610094"/>
            <a:ext cx="489704" cy="4897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57781" y="4303752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Academic Tracking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6057781" y="4656653"/>
            <a:ext cx="8001238" cy="522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attendance monitoring, grade management, and academic progress reporting with automated calculations and notifications.</a:t>
            </a:r>
            <a:endParaRPr lang="en-US" sz="12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781" y="5505331"/>
            <a:ext cx="489704" cy="4897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7781" y="6198989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Class Organization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057781" y="6551890"/>
            <a:ext cx="8001238" cy="522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Structured management of classes, subjects, teacher assignments, and student enrollments with flexible scheduling capabilities.</a:t>
            </a:r>
            <a:endParaRPr lang="en-US" sz="1250" dirty="0"/>
          </a:p>
        </p:txBody>
      </p:sp>
      <p:sp>
        <p:nvSpPr>
          <p:cNvPr id="13" name="Text 7"/>
          <p:cNvSpPr/>
          <p:nvPr/>
        </p:nvSpPr>
        <p:spPr>
          <a:xfrm>
            <a:off x="6057781" y="7257693"/>
            <a:ext cx="8001238" cy="522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We'll analyze real-world school workflows to ensure our system meets practical educational needs and administrative requirements.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870" y="531852"/>
            <a:ext cx="4837867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Core System Features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76870" y="1426250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870228" y="1619607"/>
            <a:ext cx="3421261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Authentication &amp; Authorization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70228" y="2037755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Secure login system with role-based dashboards, password recovery, and session management for different user types.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76870" y="3043118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870228" y="3236476"/>
            <a:ext cx="3135630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Student Information System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0228" y="3654623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student profiles, enrollment management, academic history tracking, and parent contact information.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870" y="4659987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870228" y="4853345"/>
            <a:ext cx="3231356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Grade &amp; Attendance Tracking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70228" y="5271492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Digital gradebook with attendance marking, progress reports, and automated parent notifications for absences.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76870" y="6276856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4" name="Text 11"/>
          <p:cNvSpPr/>
          <p:nvPr/>
        </p:nvSpPr>
        <p:spPr>
          <a:xfrm>
            <a:off x="870228" y="6470213"/>
            <a:ext cx="288107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Administrative Dashboard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870228" y="6888361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overview with analytics, user management, system reports, and quick access to critical functions.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108814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Designing the Entity Relationship Diagram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18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79978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Central authentication table linking to specific role tables with encrypted passwords and session data.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2686050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18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Students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2679978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Extended user profiles with academic information, enrollment dates, and parent contact details.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07455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4642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Teachers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132546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Professional profiles with qualifications, subject expertise, and class assignment capabilities.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300424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4642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Subjects &amp; Classes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132546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Academic structure with subject definitions, class schedules, and teacher-student relationships.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4911923"/>
            <a:ext cx="339328" cy="424220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We'll use proper normalization techniques to eliminate data redundancy while maintaining referential integrity across all relationships.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0497" y="303569"/>
            <a:ext cx="4231022" cy="362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Relationships &amp; Constraints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355" y="303569"/>
            <a:ext cx="6030934" cy="56570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093511" y="1224058"/>
            <a:ext cx="1556622" cy="22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Staff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359619" y="4440543"/>
            <a:ext cx="1556622" cy="22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People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811788" y="4214384"/>
            <a:ext cx="1556622" cy="22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Academics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274790" y="2694348"/>
            <a:ext cx="1040342" cy="22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Teachers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9320954" y="2694348"/>
            <a:ext cx="1040342" cy="22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Subjects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578659" y="4327464"/>
            <a:ext cx="586326" cy="452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Students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513799" y="2995731"/>
            <a:ext cx="716046" cy="678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Attendance &amp; Marks</a:t>
            </a:r>
            <a:endParaRPr lang="en-US" sz="1050" dirty="0"/>
          </a:p>
        </p:txBody>
      </p:sp>
      <p:sp>
        <p:nvSpPr>
          <p:cNvPr id="11" name="Shape 8"/>
          <p:cNvSpPr/>
          <p:nvPr/>
        </p:nvSpPr>
        <p:spPr>
          <a:xfrm>
            <a:off x="2048499" y="6450492"/>
            <a:ext cx="2268320" cy="966308"/>
          </a:xfrm>
          <a:prstGeom prst="roundRect">
            <a:avLst>
              <a:gd name="adj" fmla="val 1966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2061618" y="6239409"/>
            <a:ext cx="708779" cy="102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One-to-One Relations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2177088" y="6613834"/>
            <a:ext cx="2139731" cy="210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extend to either Student or Teacher profiles, ensuring single authentication per person with role-specific data separation.</a:t>
            </a:r>
            <a:endParaRPr lang="en-US" sz="850" dirty="0"/>
          </a:p>
        </p:txBody>
      </p:sp>
      <p:sp>
        <p:nvSpPr>
          <p:cNvPr id="14" name="Shape 11"/>
          <p:cNvSpPr/>
          <p:nvPr/>
        </p:nvSpPr>
        <p:spPr>
          <a:xfrm>
            <a:off x="6698485" y="6450492"/>
            <a:ext cx="2268320" cy="966308"/>
          </a:xfrm>
          <a:prstGeom prst="roundRect">
            <a:avLst>
              <a:gd name="adj" fmla="val 1966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698485" y="6274550"/>
            <a:ext cx="790277" cy="102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Many-to-Many Relations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6788594" y="6596456"/>
            <a:ext cx="2139731" cy="210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Students enroll in multiple subjects, teachers handle multiple classes, requiring junction tables for flexible assignments.</a:t>
            </a:r>
            <a:endParaRPr lang="en-US" sz="850" dirty="0"/>
          </a:p>
        </p:txBody>
      </p:sp>
      <p:sp>
        <p:nvSpPr>
          <p:cNvPr id="17" name="Shape 14"/>
          <p:cNvSpPr/>
          <p:nvPr/>
        </p:nvSpPr>
        <p:spPr>
          <a:xfrm>
            <a:off x="11348471" y="6450492"/>
            <a:ext cx="2268320" cy="966308"/>
          </a:xfrm>
          <a:prstGeom prst="roundRect">
            <a:avLst>
              <a:gd name="adj" fmla="val 1966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11348471" y="6239409"/>
            <a:ext cx="768370" cy="102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Foreign Key Constraints</a:t>
            </a:r>
            <a:endParaRPr lang="en-US" sz="1100" dirty="0"/>
          </a:p>
        </p:txBody>
      </p:sp>
      <p:sp>
        <p:nvSpPr>
          <p:cNvPr id="19" name="Text 16"/>
          <p:cNvSpPr/>
          <p:nvPr/>
        </p:nvSpPr>
        <p:spPr>
          <a:xfrm>
            <a:off x="11477060" y="6613834"/>
            <a:ext cx="2139731" cy="210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Maintain data integrity with cascading updates and restricted deletes to prevent orphaned records in the system.</a:t>
            </a:r>
            <a:endParaRPr lang="en-US" sz="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079" y="504468"/>
            <a:ext cx="7156728" cy="562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Database Schema Implementation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0079" y="1517094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Core Tables Structure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30079" y="1978343"/>
            <a:ext cx="4554617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email, password_hash, role, created_at, last_login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30079" y="2617351"/>
            <a:ext cx="4554617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students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user_id, student_number, class_id, enrollment_date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30079" y="3256359"/>
            <a:ext cx="4554617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teachers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user_id, employee_id, department, hire_date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30079" y="3895368"/>
            <a:ext cx="4554617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subjects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name, code, credits, description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30079" y="4246364"/>
            <a:ext cx="4554617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attendance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student_id, subject_id, date, status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30079" y="4597360"/>
            <a:ext cx="4554617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grades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id, student_id, subject_id, assessment_type, marks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631418" y="1517094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Security Features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631418" y="1978343"/>
            <a:ext cx="2890004" cy="1152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Passwords hashed using PHP's password_hash() function with bcrypt algorithm for maximum security.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5631418" y="3292316"/>
            <a:ext cx="2890004" cy="864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 injection prevention through prepared statements and input validation.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5631418" y="4318278"/>
            <a:ext cx="2890004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Session-based authentication with secure token management.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0079" y="5438894"/>
            <a:ext cx="7883842" cy="2286119"/>
          </a:xfrm>
          <a:prstGeom prst="roundRect">
            <a:avLst>
              <a:gd name="adj" fmla="val 1181"/>
            </a:avLst>
          </a:prstGeom>
          <a:solidFill>
            <a:srgbClr val="36393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1149" y="5438894"/>
            <a:ext cx="7901702" cy="2286119"/>
          </a:xfrm>
          <a:prstGeom prst="roundRect">
            <a:avLst>
              <a:gd name="adj" fmla="val 1181"/>
            </a:avLst>
          </a:prstGeom>
          <a:solidFill>
            <a:srgbClr val="36393F"/>
          </a:solidFill>
          <a:ln/>
        </p:spPr>
      </p:sp>
      <p:sp>
        <p:nvSpPr>
          <p:cNvPr id="17" name="Text 14"/>
          <p:cNvSpPr/>
          <p:nvPr/>
        </p:nvSpPr>
        <p:spPr>
          <a:xfrm>
            <a:off x="801172" y="5573911"/>
            <a:ext cx="7541657" cy="2016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highlight>
                  <a:srgbClr val="3639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TABLE users ( id INT PRIMARY KEY AUTO_INCREMENT, email VARCHAR(255) UNIQUE NOT NULL, password_hash VARCHAR(255) NOT NULL, role ENUM('admin','teacher','student'), created_at TIMESTAMP DEFAULT CURRENT_TIMESTAMP);</a:t>
            </a:r>
            <a:endParaRPr lang="en-US" sz="14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8</TotalTime>
  <Words>889</Words>
  <Application>Microsoft Office PowerPoint</Application>
  <PresentationFormat>Custom</PresentationFormat>
  <Paragraphs>108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</vt:lpstr>
      <vt:lpstr>Arial</vt:lpstr>
      <vt:lpstr>IBM Plex Sans Medium</vt:lpstr>
      <vt:lpstr>Consolas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Maruata</dc:creator>
  <cp:lastModifiedBy>Vanlalruata Hnamte</cp:lastModifiedBy>
  <cp:revision>3</cp:revision>
  <dcterms:created xsi:type="dcterms:W3CDTF">2025-09-23T09:42:07Z</dcterms:created>
  <dcterms:modified xsi:type="dcterms:W3CDTF">2025-09-23T09:50:59Z</dcterms:modified>
</cp:coreProperties>
</file>